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8" r:id="rId2"/>
    <p:sldId id="289" r:id="rId3"/>
    <p:sldId id="256" r:id="rId4"/>
    <p:sldId id="259" r:id="rId5"/>
    <p:sldId id="261" r:id="rId6"/>
    <p:sldId id="262" r:id="rId7"/>
    <p:sldId id="266" r:id="rId8"/>
    <p:sldId id="281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2" r:id="rId17"/>
    <p:sldId id="303" r:id="rId18"/>
    <p:sldId id="264" r:id="rId19"/>
    <p:sldId id="292" r:id="rId20"/>
    <p:sldId id="290" r:id="rId21"/>
    <p:sldId id="278" r:id="rId22"/>
  </p:sldIdLst>
  <p:sldSz cx="9144000" cy="5143500" type="screen16x9"/>
  <p:notesSz cx="6858000" cy="9144000"/>
  <p:embeddedFontLst>
    <p:embeddedFont>
      <p:font typeface="STLiti" panose="020B0604020202020204" charset="-122"/>
      <p:regular r:id="rId24"/>
    </p:embeddedFont>
    <p:embeddedFont>
      <p:font typeface="Agency FB" panose="020B0503020202020204" pitchFamily="34" charset="0"/>
      <p:regular r:id="rId25"/>
      <p:bold r:id="rId26"/>
    </p:embeddedFont>
    <p:embeddedFont>
      <p:font typeface="Bellota Text" panose="020B0604020202020204" charset="0"/>
      <p:regular r:id="rId27"/>
      <p:bold r:id="rId28"/>
      <p:italic r:id="rId29"/>
      <p:boldItalic r:id="rId30"/>
    </p:embeddedFont>
    <p:embeddedFont>
      <p:font typeface="Bellota Text Light" panose="020B0604020202020204" charset="0"/>
      <p:regular r:id="rId31"/>
      <p:bold r:id="rId32"/>
      <p:italic r:id="rId33"/>
      <p:boldItalic r:id="rId34"/>
    </p:embeddedFont>
    <p:embeddedFont>
      <p:font typeface="Centaur" panose="02030504050205020304" pitchFamily="18" charset="0"/>
      <p:regular r:id="rId35"/>
    </p:embeddedFont>
    <p:embeddedFont>
      <p:font typeface="Century Schoolbook" panose="02040604050505020304" pitchFamily="18" charset="0"/>
      <p:regular r:id="rId36"/>
      <p:bold r:id="rId37"/>
      <p:italic r:id="rId38"/>
      <p:boldItalic r:id="rId39"/>
    </p:embeddedFont>
    <p:embeddedFont>
      <p:font typeface="Comic Sans MS" panose="030F0702030302020204" pitchFamily="66" charset="0"/>
      <p:regular r:id="rId40"/>
      <p:bold r:id="rId41"/>
      <p:italic r:id="rId42"/>
      <p:boldItalic r:id="rId43"/>
    </p:embeddedFont>
    <p:embeddedFont>
      <p:font typeface="Satisfy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2519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06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bbc7263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bbc7263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52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mailto:ltthien.20it11@vku.udn.v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 idx="4294967295"/>
          </p:nvPr>
        </p:nvSpPr>
        <p:spPr>
          <a:xfrm>
            <a:off x="2438400" y="7447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89" y="1300967"/>
            <a:ext cx="1863811" cy="180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7" b="89885" l="5854" r="90000">
                        <a14:foregroundMark x1="15488" y1="35723" x2="15488" y2="35723"/>
                        <a14:foregroundMark x1="13537" y1="32522" x2="13537" y2="32522"/>
                        <a14:foregroundMark x1="13537" y1="28937" x2="13537" y2="28937"/>
                        <a14:foregroundMark x1="17683" y1="32522" x2="17683" y2="32522"/>
                        <a14:foregroundMark x1="41098" y1="58899" x2="41098" y2="58899"/>
                        <a14:foregroundMark x1="17073" y1="25224" x2="17073" y2="25224"/>
                        <a14:foregroundMark x1="13537" y1="26248" x2="13537" y2="26248"/>
                        <a14:foregroundMark x1="23171" y1="31498" x2="23171" y2="31498"/>
                        <a14:foregroundMark x1="19512" y1="28553" x2="19512" y2="28553"/>
                        <a14:foregroundMark x1="5854" y1="29706" x2="5854" y2="29706"/>
                        <a14:backgroundMark x1="2561" y1="35851" x2="2561" y2="35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4" y="1428748"/>
            <a:ext cx="1676400" cy="15486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981200" y="1733550"/>
            <a:ext cx="728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PROJECT SEMESTER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05000" y="1428750"/>
            <a:ext cx="5401800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vi-VN" sz="4000" dirty="0">
                <a:solidFill>
                  <a:schemeClr val="accent4"/>
                </a:solidFill>
              </a:rPr>
              <a:t>3</a:t>
            </a:r>
            <a:r>
              <a:rPr lang="en" sz="3200" dirty="0">
                <a:solidFill>
                  <a:schemeClr val="accent4"/>
                </a:solidFill>
              </a:rPr>
              <a:t>.</a:t>
            </a:r>
            <a:br>
              <a:rPr lang="en" sz="3200" dirty="0"/>
            </a:br>
            <a:r>
              <a:rPr lang="en-US" sz="3200" dirty="0"/>
              <a:t>SYSTEM ANALYSIS AND DESIGN</a:t>
            </a:r>
            <a:endParaRPr sz="3200" dirty="0"/>
          </a:p>
        </p:txBody>
      </p:sp>
      <p:sp>
        <p:nvSpPr>
          <p:cNvPr id="3" name="Google Shape;80;p14"/>
          <p:cNvSpPr txBox="1">
            <a:spLocks/>
          </p:cNvSpPr>
          <p:nvPr/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  <a:latin typeface="Satisfy" charset="0"/>
              </a:rPr>
              <a:pPr algn="ctr"/>
              <a:t>10</a:t>
            </a:fld>
            <a:endParaRPr lang="en" dirty="0">
              <a:solidFill>
                <a:schemeClr val="bg1"/>
              </a:solidFill>
              <a:latin typeface="Satisf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5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47895-223C-44C2-A51A-3BF8D8A5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4B882EA6-A6AA-408E-A059-97BA33183E8F}"/>
              </a:ext>
            </a:extLst>
          </p:cNvPr>
          <p:cNvSpPr txBox="1">
            <a:spLocks/>
          </p:cNvSpPr>
          <p:nvPr/>
        </p:nvSpPr>
        <p:spPr>
          <a:xfrm>
            <a:off x="152400" y="247159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2800" dirty="0"/>
              <a:t>Use case diagram: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F440F-5744-4B1C-8332-F2EB6915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73829"/>
            <a:ext cx="5467660" cy="34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47895-223C-44C2-A51A-3BF8D8A5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4B882EA6-A6AA-408E-A059-97BA33183E8F}"/>
              </a:ext>
            </a:extLst>
          </p:cNvPr>
          <p:cNvSpPr txBox="1">
            <a:spLocks/>
          </p:cNvSpPr>
          <p:nvPr/>
        </p:nvSpPr>
        <p:spPr>
          <a:xfrm>
            <a:off x="152400" y="247159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2800" dirty="0"/>
              <a:t>Class diagram: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13107-B088-4233-897B-5A1F9748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00" y="438150"/>
            <a:ext cx="5158286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47895-223C-44C2-A51A-3BF8D8A5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4B882EA6-A6AA-408E-A059-97BA33183E8F}"/>
              </a:ext>
            </a:extLst>
          </p:cNvPr>
          <p:cNvSpPr txBox="1">
            <a:spLocks/>
          </p:cNvSpPr>
          <p:nvPr/>
        </p:nvSpPr>
        <p:spPr>
          <a:xfrm>
            <a:off x="152400" y="247159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2800" dirty="0"/>
              <a:t>Activity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98F8-B8E0-4478-A586-64DC6BEF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38150"/>
            <a:ext cx="4734043" cy="3458694"/>
          </a:xfrm>
          <a:prstGeom prst="rect">
            <a:avLst/>
          </a:prstGeom>
        </p:spPr>
      </p:pic>
      <p:sp>
        <p:nvSpPr>
          <p:cNvPr id="6" name="Google Shape;106;p18">
            <a:extLst>
              <a:ext uri="{FF2B5EF4-FFF2-40B4-BE49-F238E27FC236}">
                <a16:creationId xmlns:a16="http://schemas.microsoft.com/office/drawing/2014/main" id="{229666F1-4F17-4117-BE18-923E85CA4B0B}"/>
              </a:ext>
            </a:extLst>
          </p:cNvPr>
          <p:cNvSpPr txBox="1">
            <a:spLocks/>
          </p:cNvSpPr>
          <p:nvPr/>
        </p:nvSpPr>
        <p:spPr>
          <a:xfrm>
            <a:off x="533400" y="2952750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1800" dirty="0"/>
              <a:t>Registration 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266974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47895-223C-44C2-A51A-3BF8D8A5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4B882EA6-A6AA-408E-A059-97BA33183E8F}"/>
              </a:ext>
            </a:extLst>
          </p:cNvPr>
          <p:cNvSpPr txBox="1">
            <a:spLocks/>
          </p:cNvSpPr>
          <p:nvPr/>
        </p:nvSpPr>
        <p:spPr>
          <a:xfrm>
            <a:off x="152400" y="247159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2800" dirty="0"/>
              <a:t>Activity diagram</a:t>
            </a:r>
          </a:p>
        </p:txBody>
      </p:sp>
      <p:sp>
        <p:nvSpPr>
          <p:cNvPr id="6" name="Google Shape;106;p18">
            <a:extLst>
              <a:ext uri="{FF2B5EF4-FFF2-40B4-BE49-F238E27FC236}">
                <a16:creationId xmlns:a16="http://schemas.microsoft.com/office/drawing/2014/main" id="{229666F1-4F17-4117-BE18-923E85CA4B0B}"/>
              </a:ext>
            </a:extLst>
          </p:cNvPr>
          <p:cNvSpPr txBox="1">
            <a:spLocks/>
          </p:cNvSpPr>
          <p:nvPr/>
        </p:nvSpPr>
        <p:spPr>
          <a:xfrm>
            <a:off x="762000" y="2952750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1800" dirty="0"/>
              <a:t>Login activity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AE240-D920-436F-B180-B1B61FE0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80" y="438150"/>
            <a:ext cx="4546200" cy="34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4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47895-223C-44C2-A51A-3BF8D8A5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4B882EA6-A6AA-408E-A059-97BA33183E8F}"/>
              </a:ext>
            </a:extLst>
          </p:cNvPr>
          <p:cNvSpPr txBox="1">
            <a:spLocks/>
          </p:cNvSpPr>
          <p:nvPr/>
        </p:nvSpPr>
        <p:spPr>
          <a:xfrm>
            <a:off x="152400" y="247159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2800" dirty="0"/>
              <a:t>Activity diagram</a:t>
            </a:r>
          </a:p>
        </p:txBody>
      </p:sp>
      <p:sp>
        <p:nvSpPr>
          <p:cNvPr id="6" name="Google Shape;106;p18">
            <a:extLst>
              <a:ext uri="{FF2B5EF4-FFF2-40B4-BE49-F238E27FC236}">
                <a16:creationId xmlns:a16="http://schemas.microsoft.com/office/drawing/2014/main" id="{229666F1-4F17-4117-BE18-923E85CA4B0B}"/>
              </a:ext>
            </a:extLst>
          </p:cNvPr>
          <p:cNvSpPr txBox="1">
            <a:spLocks/>
          </p:cNvSpPr>
          <p:nvPr/>
        </p:nvSpPr>
        <p:spPr>
          <a:xfrm>
            <a:off x="685800" y="2952750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1800" dirty="0"/>
              <a:t>Search activity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3E456-E69F-4D95-B07E-E72E90AD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0" y="499378"/>
            <a:ext cx="4419600" cy="33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871100" y="1581150"/>
            <a:ext cx="5401800" cy="114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vi-VN" sz="4000" dirty="0">
                <a:solidFill>
                  <a:schemeClr val="accent4"/>
                </a:solidFill>
              </a:rPr>
              <a:t>4</a:t>
            </a:r>
            <a:r>
              <a:rPr lang="en" sz="3200" dirty="0">
                <a:solidFill>
                  <a:schemeClr val="accent4"/>
                </a:solidFill>
              </a:rPr>
              <a:t>.</a:t>
            </a:r>
            <a:br>
              <a:rPr lang="en" sz="3200" dirty="0"/>
            </a:br>
            <a:r>
              <a:rPr lang="en-US" sz="4400" dirty="0"/>
              <a:t>Some program interfaces</a:t>
            </a:r>
            <a:endParaRPr sz="3200" dirty="0"/>
          </a:p>
        </p:txBody>
      </p:sp>
      <p:sp>
        <p:nvSpPr>
          <p:cNvPr id="3" name="Google Shape;80;p14"/>
          <p:cNvSpPr txBox="1">
            <a:spLocks/>
          </p:cNvSpPr>
          <p:nvPr/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  <a:latin typeface="Satisfy" charset="0"/>
              </a:rPr>
              <a:pPr algn="ctr"/>
              <a:t>16</a:t>
            </a:fld>
            <a:endParaRPr lang="en" dirty="0">
              <a:solidFill>
                <a:schemeClr val="bg1"/>
              </a:solidFill>
              <a:latin typeface="Satisf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88BBE-B0DA-4748-A108-9B93893761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2FD65-4512-4167-979F-37701BAE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55" y="361950"/>
            <a:ext cx="4187745" cy="2183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79FB6-BF72-4209-B4D6-25EFCE8F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995" y="895350"/>
            <a:ext cx="4001100" cy="30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5394930" y="4561350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04B38-C85E-46C9-929A-5B51C001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667126"/>
            <a:ext cx="5760720" cy="2058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5140F-6FFA-4485-9157-F96DD16E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0" y="130936"/>
            <a:ext cx="5760720" cy="2536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590550"/>
            <a:ext cx="731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>
            <a:spLocks noGrp="1"/>
          </p:cNvSpPr>
          <p:nvPr>
            <p:ph type="title"/>
          </p:nvPr>
        </p:nvSpPr>
        <p:spPr>
          <a:xfrm>
            <a:off x="1066800" y="20955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Presentation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668473" y="288817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Le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Thi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Thanh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  <a:ea typeface="Bellota Text"/>
                <a:cs typeface="Bellota Text"/>
                <a:sym typeface="Bellota Text"/>
              </a:rPr>
              <a:t>Hien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  <a:ea typeface="Bellota Text"/>
              <a:cs typeface="Bellota Text"/>
              <a:sym typeface="Bellota Tex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6" t="27002" r="28178" b="36290"/>
          <a:stretch/>
        </p:blipFill>
        <p:spPr>
          <a:xfrm>
            <a:off x="3395677" y="703825"/>
            <a:ext cx="2034792" cy="20747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3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590550"/>
            <a:ext cx="731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ctrTitle" idx="4294967295"/>
          </p:nvPr>
        </p:nvSpPr>
        <p:spPr>
          <a:xfrm>
            <a:off x="2286000" y="24193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4294967295"/>
          </p:nvPr>
        </p:nvSpPr>
        <p:spPr>
          <a:xfrm>
            <a:off x="1379250" y="2947524"/>
            <a:ext cx="6934199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endParaRPr sz="1900" b="1" dirty="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You can find me at:</a:t>
            </a:r>
            <a:endParaRPr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hlinkClick r:id="rId3"/>
              </a:rPr>
              <a:t>ltthien.20it11@vku.udn.vn</a:t>
            </a:r>
            <a:endParaRPr lang="en"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544" l="0" r="100000">
                        <a14:foregroundMark x1="43340" y1="22816" x2="43340" y2="22816"/>
                        <a14:foregroundMark x1="44820" y1="20146" x2="44820" y2="20146"/>
                        <a14:foregroundMark x1="45455" y1="18932" x2="45455" y2="18932"/>
                        <a14:foregroundMark x1="47992" y1="24515" x2="47992" y2="24515"/>
                        <a14:foregroundMark x1="47780" y1="28155" x2="47780" y2="28155"/>
                        <a14:foregroundMark x1="40169" y1="9223" x2="40169" y2="9223"/>
                        <a14:foregroundMark x1="40169" y1="9223" x2="40169" y2="9223"/>
                        <a14:foregroundMark x1="41438" y1="6553" x2="41438" y2="6553"/>
                        <a14:foregroundMark x1="69556" y1="15777" x2="69556" y2="15777"/>
                        <a14:foregroundMark x1="69556" y1="15291" x2="69556" y2="15291"/>
                        <a14:foregroundMark x1="86681" y1="37621" x2="86681" y2="37621"/>
                        <a14:foregroundMark x1="86681" y1="37621" x2="86681" y2="37621"/>
                        <a14:foregroundMark x1="55180" y1="94417" x2="55180" y2="94417"/>
                        <a14:foregroundMark x1="55180" y1="94417" x2="55180" y2="94417"/>
                        <a14:foregroundMark x1="49049" y1="89078" x2="49049" y2="89078"/>
                        <a14:foregroundMark x1="49049" y1="89078" x2="49049" y2="89078"/>
                        <a14:foregroundMark x1="68499" y1="90534" x2="68499" y2="90534"/>
                        <a14:foregroundMark x1="68499" y1="90534" x2="68499" y2="90534"/>
                        <a14:foregroundMark x1="72727" y1="96845" x2="72727" y2="96845"/>
                        <a14:foregroundMark x1="72727" y1="96845" x2="72727" y2="9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5227"/>
            <a:ext cx="1905000" cy="1659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793" r="89793">
                        <a14:foregroundMark x1="48414" y1="92308" x2="48414" y2="92308"/>
                        <a14:foregroundMark x1="47724" y1="90229" x2="47724" y2="90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6222"/>
            <a:ext cx="964778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752600" y="1216650"/>
            <a:ext cx="56388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b="1" dirty="0">
                <a:latin typeface="Comic Sans MS" pitchFamily="66" charset="0"/>
              </a:rPr>
              <a:t>BUILDING CLEAN AGRICULTURAL PRODUCTS BUSINESS WEBSITE</a:t>
            </a:r>
            <a:endParaRPr sz="2800" b="1" dirty="0">
              <a:latin typeface="Comic Sans MS" pitchFamily="66" charset="0"/>
            </a:endParaRPr>
          </a:p>
        </p:txBody>
      </p:sp>
      <p:sp>
        <p:nvSpPr>
          <p:cNvPr id="3" name="Google Shape;80;p14"/>
          <p:cNvSpPr txBox="1">
            <a:spLocks/>
          </p:cNvSpPr>
          <p:nvPr/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  <a:latin typeface="Satisfy" charset="0"/>
              </a:rPr>
              <a:pPr algn="ctr"/>
              <a:t>3</a:t>
            </a:fld>
            <a:endParaRPr lang="en" dirty="0">
              <a:solidFill>
                <a:schemeClr val="bg1"/>
              </a:solidFill>
              <a:latin typeface="Satisf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25" y="12595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STLiti" pitchFamily="2" charset="-122"/>
                <a:ea typeface="STLiti" pitchFamily="2" charset="-122"/>
              </a:rPr>
              <a:t>Introduce</a:t>
            </a:r>
            <a:r>
              <a:rPr lang="en" dirty="0"/>
              <a:t> </a:t>
            </a:r>
            <a:endParaRPr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871125" y="2465250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4" name="Google Shape;80;p14"/>
          <p:cNvSpPr txBox="1">
            <a:spLocks/>
          </p:cNvSpPr>
          <p:nvPr/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  <a:latin typeface="Satisfy" charset="0"/>
              </a:rPr>
              <a:pPr algn="ctr"/>
              <a:t>4</a:t>
            </a:fld>
            <a:endParaRPr lang="en" dirty="0">
              <a:solidFill>
                <a:schemeClr val="bg1"/>
              </a:solidFill>
              <a:latin typeface="Satisf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143000" y="209550"/>
            <a:ext cx="69840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Reasons for choosing the topic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42F30-5758-476E-A00B-92C89A75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20086"/>
            <a:ext cx="259080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FD8C6-ED9C-4CE2-A638-2B1F9F27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20086"/>
            <a:ext cx="3665528" cy="244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772550" y="2060141"/>
            <a:ext cx="6147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000" dirty="0"/>
              <a:t>The goal of the topic</a:t>
            </a:r>
            <a:endParaRPr sz="6000" dirty="0"/>
          </a:p>
        </p:txBody>
      </p:sp>
      <p:sp>
        <p:nvSpPr>
          <p:cNvPr id="108" name="Google Shape;108;p18"/>
          <p:cNvSpPr/>
          <p:nvPr/>
        </p:nvSpPr>
        <p:spPr>
          <a:xfrm>
            <a:off x="4572790" y="554087"/>
            <a:ext cx="1401208" cy="141982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298769" y="1263019"/>
            <a:ext cx="819240" cy="79800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418400"/>
            <a:ext cx="358654" cy="3485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071131" y="1999825"/>
            <a:ext cx="255164" cy="247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Flowchart: Document 1"/>
          <p:cNvSpPr/>
          <p:nvPr/>
        </p:nvSpPr>
        <p:spPr>
          <a:xfrm>
            <a:off x="304800" y="666750"/>
            <a:ext cx="8534400" cy="3886200"/>
          </a:xfrm>
          <a:prstGeom prst="flowChartDocument">
            <a:avLst/>
          </a:prstGeom>
          <a:solidFill>
            <a:schemeClr val="bg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2;p22"/>
          <p:cNvSpPr txBox="1">
            <a:spLocks/>
          </p:cNvSpPr>
          <p:nvPr/>
        </p:nvSpPr>
        <p:spPr>
          <a:xfrm>
            <a:off x="1066800" y="1558550"/>
            <a:ext cx="8534400" cy="2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entaur" pitchFamily="18" charset="0"/>
              </a:rPr>
              <a:t>Helping customers to choose and shop anytime, anywhere.</a:t>
            </a:r>
          </a:p>
          <a:p>
            <a:pPr algn="l"/>
            <a:endParaRPr lang="en-US" sz="2400" b="1" i="1" dirty="0">
              <a:latin typeface="Centaur" pitchFamily="18" charset="0"/>
            </a:endParaRPr>
          </a:p>
          <a:p>
            <a:pPr algn="l"/>
            <a:endParaRPr lang="en-US" sz="2400" b="1" i="1" dirty="0">
              <a:latin typeface="Centaur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Centaur" pitchFamily="18" charset="0"/>
              </a:rPr>
              <a:t>Help the store manage the purchase and sale more effectively.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05000" y="971550"/>
            <a:ext cx="5401800" cy="195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accent4"/>
                </a:solidFill>
              </a:rPr>
              <a:t>2</a:t>
            </a:r>
            <a:r>
              <a:rPr lang="en" sz="3200" dirty="0">
                <a:solidFill>
                  <a:schemeClr val="accent4"/>
                </a:solidFill>
              </a:rPr>
              <a:t>.</a:t>
            </a:r>
            <a:br>
              <a:rPr lang="en" sz="3200" dirty="0"/>
            </a:br>
            <a:r>
              <a:rPr lang="en-US" sz="3200" dirty="0"/>
              <a:t>OVERVIEW OF THE SITE FOR SALE CLEAN AGRICULTURE PRODUCTS ONLY</a:t>
            </a:r>
            <a:endParaRPr sz="3200" dirty="0"/>
          </a:p>
        </p:txBody>
      </p:sp>
      <p:sp>
        <p:nvSpPr>
          <p:cNvPr id="3" name="Google Shape;80;p14"/>
          <p:cNvSpPr txBox="1">
            <a:spLocks/>
          </p:cNvSpPr>
          <p:nvPr/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chemeClr val="bg1"/>
                </a:solidFill>
                <a:latin typeface="Satisfy" charset="0"/>
              </a:rPr>
              <a:pPr algn="ctr"/>
              <a:t>8</a:t>
            </a:fld>
            <a:endParaRPr lang="en" dirty="0">
              <a:solidFill>
                <a:schemeClr val="bg1"/>
              </a:solidFill>
              <a:latin typeface="Satisf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E13F7-B8D2-4B9A-8256-A4A28AB8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06;p18">
            <a:extLst>
              <a:ext uri="{FF2B5EF4-FFF2-40B4-BE49-F238E27FC236}">
                <a16:creationId xmlns:a16="http://schemas.microsoft.com/office/drawing/2014/main" id="{140A9920-48BB-4AC0-86CF-61B4DE0368B1}"/>
              </a:ext>
            </a:extLst>
          </p:cNvPr>
          <p:cNvSpPr txBox="1">
            <a:spLocks/>
          </p:cNvSpPr>
          <p:nvPr/>
        </p:nvSpPr>
        <p:spPr>
          <a:xfrm>
            <a:off x="457200" y="361950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3600" dirty="0"/>
              <a:t>System functions: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C2F5B-1D73-4246-B610-DF7C1164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2329914" cy="3091274"/>
          </a:xfrm>
          <a:prstGeom prst="rect">
            <a:avLst/>
          </a:prstGeom>
        </p:spPr>
      </p:pic>
      <p:sp>
        <p:nvSpPr>
          <p:cNvPr id="10" name="Google Shape;106;p18">
            <a:extLst>
              <a:ext uri="{FF2B5EF4-FFF2-40B4-BE49-F238E27FC236}">
                <a16:creationId xmlns:a16="http://schemas.microsoft.com/office/drawing/2014/main" id="{7069DC53-59CC-4F06-B408-40B537A4B078}"/>
              </a:ext>
            </a:extLst>
          </p:cNvPr>
          <p:cNvSpPr txBox="1">
            <a:spLocks/>
          </p:cNvSpPr>
          <p:nvPr/>
        </p:nvSpPr>
        <p:spPr>
          <a:xfrm>
            <a:off x="4038600" y="361950"/>
            <a:ext cx="3302400" cy="64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r>
              <a:rPr lang="en-US" sz="3600" dirty="0"/>
              <a:t>User groups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EB07A-7106-445C-AD13-6C2D60798905}"/>
              </a:ext>
            </a:extLst>
          </p:cNvPr>
          <p:cNvSpPr txBox="1"/>
          <p:nvPr/>
        </p:nvSpPr>
        <p:spPr>
          <a:xfrm>
            <a:off x="4541520" y="1504950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itchFamily="18" charset="0"/>
              </a:rPr>
              <a:t>Administrator: This user group has the highest authority on the system.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itchFamily="18" charset="0"/>
              </a:rPr>
              <a:t>Customers: Includes potential and customers .</a:t>
            </a:r>
          </a:p>
        </p:txBody>
      </p:sp>
    </p:spTree>
    <p:extLst>
      <p:ext uri="{BB962C8B-B14F-4D97-AF65-F5344CB8AC3E}">
        <p14:creationId xmlns:p14="http://schemas.microsoft.com/office/powerpoint/2010/main" val="1971298762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173</Words>
  <Application>Microsoft Office PowerPoint</Application>
  <PresentationFormat>On-screen Show (16:9)</PresentationFormat>
  <Paragraphs>54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Satisfy</vt:lpstr>
      <vt:lpstr>Bellota Text Light</vt:lpstr>
      <vt:lpstr>Agency FB</vt:lpstr>
      <vt:lpstr>Comic Sans MS</vt:lpstr>
      <vt:lpstr>Arial</vt:lpstr>
      <vt:lpstr>Bellota Text</vt:lpstr>
      <vt:lpstr>Century Schoolbook</vt:lpstr>
      <vt:lpstr>Centaur</vt:lpstr>
      <vt:lpstr>STLiti</vt:lpstr>
      <vt:lpstr>Lafew template</vt:lpstr>
      <vt:lpstr>Hello!</vt:lpstr>
      <vt:lpstr>Team Presentation</vt:lpstr>
      <vt:lpstr>BUILDING CLEAN AGRICULTURAL PRODUCTS BUSINESS WEBSITE</vt:lpstr>
      <vt:lpstr>1. Introduce </vt:lpstr>
      <vt:lpstr>Reasons for choosing the topic</vt:lpstr>
      <vt:lpstr>The goal of the topic</vt:lpstr>
      <vt:lpstr>PowerPoint Presentation</vt:lpstr>
      <vt:lpstr>2. OVERVIEW OF THE SITE FOR SALE CLEAN AGRICULTURE PRODUCTS ONLY</vt:lpstr>
      <vt:lpstr>PowerPoint Presentation</vt:lpstr>
      <vt:lpstr>3. 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Some program interfaces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22</cp:revision>
  <dcterms:modified xsi:type="dcterms:W3CDTF">2024-07-04T11:06:21Z</dcterms:modified>
</cp:coreProperties>
</file>